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95" r:id="rId2"/>
  </p:sldIdLst>
  <p:sldSz cx="9144000" cy="6858000" type="screen4x3"/>
  <p:notesSz cx="6669088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userDrawn="1">
          <p15:clr>
            <a:srgbClr val="A4A3A4"/>
          </p15:clr>
        </p15:guide>
        <p15:guide id="2" pos="3334">
          <p15:clr>
            <a:srgbClr val="A4A3A4"/>
          </p15:clr>
        </p15:guide>
        <p15:guide id="3" orient="horz" pos="261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E59"/>
    <a:srgbClr val="008000"/>
    <a:srgbClr val="0000FF"/>
    <a:srgbClr val="009900"/>
    <a:srgbClr val="CCFF33"/>
    <a:srgbClr val="FFFFFF"/>
    <a:srgbClr val="0033CC"/>
    <a:srgbClr val="003399"/>
    <a:srgbClr val="0000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3" autoAdjust="0"/>
    <p:restoredTop sz="94660"/>
  </p:normalViewPr>
  <p:slideViewPr>
    <p:cSldViewPr showGuides="1">
      <p:cViewPr>
        <p:scale>
          <a:sx n="80" d="100"/>
          <a:sy n="80" d="100"/>
        </p:scale>
        <p:origin x="-912" y="-226"/>
      </p:cViewPr>
      <p:guideLst>
        <p:guide orient="horz"/>
        <p:guide orient="horz" pos="2614"/>
        <p:guide pos="333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038" y="-86"/>
      </p:cViewPr>
      <p:guideLst>
        <p:guide orient="horz" pos="3126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88925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2"/>
            <a:ext cx="288925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32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630"/>
            <a:ext cx="2889250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32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8630"/>
            <a:ext cx="2889250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5903196-9063-4159-942F-AD6C98AD867E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76614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88925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2"/>
            <a:ext cx="2889250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5113"/>
            <a:ext cx="5335588" cy="4467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Textmasterformate durch Klicken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630"/>
            <a:ext cx="2889250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630"/>
            <a:ext cx="2889250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66DFC48-F361-4F52-8876-E75190ABD73F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07467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62698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764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40563" y="174625"/>
            <a:ext cx="1924050" cy="61039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65238" y="174625"/>
            <a:ext cx="5622925" cy="61039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4775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5238" y="174625"/>
            <a:ext cx="7699375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547813" y="1600200"/>
            <a:ext cx="7413625" cy="4678363"/>
          </a:xfrm>
        </p:spPr>
        <p:txBody>
          <a:bodyPr/>
          <a:lstStyle/>
          <a:p>
            <a:pPr lvl="0"/>
            <a:endParaRPr lang="de-AT" noProof="0" smtClean="0"/>
          </a:p>
        </p:txBody>
      </p:sp>
    </p:spTree>
    <p:extLst>
      <p:ext uri="{BB962C8B-B14F-4D97-AF65-F5344CB8AC3E}">
        <p14:creationId xmlns:p14="http://schemas.microsoft.com/office/powerpoint/2010/main" val="2505942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111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17063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47813" y="1600200"/>
            <a:ext cx="36306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30825" y="1600200"/>
            <a:ext cx="36306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087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9093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910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68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4776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78171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600200"/>
            <a:ext cx="7413625" cy="5141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6000" rIns="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dirty="0" err="1" smtClean="0"/>
              <a:t>Textmasterformate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durch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Klicken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bearbeiten</a:t>
            </a:r>
            <a:endParaRPr lang="en-GB" altLang="de-DE" dirty="0" smtClean="0"/>
          </a:p>
          <a:p>
            <a:pPr lvl="1"/>
            <a:r>
              <a:rPr lang="en-GB" altLang="de-DE" dirty="0" err="1" smtClean="0"/>
              <a:t>Zweite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Ebene</a:t>
            </a:r>
            <a:endParaRPr lang="en-GB" altLang="de-DE" dirty="0" smtClean="0"/>
          </a:p>
          <a:p>
            <a:pPr lvl="2"/>
            <a:r>
              <a:rPr lang="en-GB" altLang="de-DE" dirty="0" err="1" smtClean="0"/>
              <a:t>Dritte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Ebene</a:t>
            </a:r>
            <a:endParaRPr lang="en-GB" altLang="de-DE" dirty="0" smtClean="0"/>
          </a:p>
          <a:p>
            <a:pPr lvl="3"/>
            <a:r>
              <a:rPr lang="en-GB" altLang="de-DE" dirty="0" err="1" smtClean="0"/>
              <a:t>Vierte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Ebene</a:t>
            </a:r>
            <a:endParaRPr lang="en-GB" altLang="de-DE" dirty="0" smtClean="0"/>
          </a:p>
          <a:p>
            <a:pPr lvl="4"/>
            <a:r>
              <a:rPr lang="en-GB" altLang="de-DE" dirty="0" err="1" smtClean="0"/>
              <a:t>Fünfte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Ebene</a:t>
            </a:r>
            <a:endParaRPr lang="en-GB" altLang="de-DE" dirty="0" smtClean="0"/>
          </a:p>
        </p:txBody>
      </p:sp>
      <p:sp>
        <p:nvSpPr>
          <p:cNvPr id="1032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265238" y="108000"/>
            <a:ext cx="76993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dirty="0" err="1" smtClean="0"/>
              <a:t>Klicken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Sie</a:t>
            </a:r>
            <a:r>
              <a:rPr lang="en-GB" altLang="de-DE" dirty="0" smtClean="0"/>
              <a:t>, um das </a:t>
            </a:r>
            <a:r>
              <a:rPr lang="en-GB" altLang="de-DE" dirty="0" err="1" smtClean="0"/>
              <a:t>Titelformat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zu</a:t>
            </a:r>
            <a:r>
              <a:rPr lang="en-GB" altLang="de-DE" dirty="0" smtClean="0"/>
              <a:t> </a:t>
            </a:r>
            <a:r>
              <a:rPr lang="en-GB" altLang="de-DE" dirty="0" err="1" smtClean="0"/>
              <a:t>bearbeiten</a:t>
            </a:r>
            <a:endParaRPr lang="en-GB" altLang="de-DE" dirty="0" smtClean="0"/>
          </a:p>
        </p:txBody>
      </p:sp>
      <p:pic>
        <p:nvPicPr>
          <p:cNvPr id="6" name="Picture 12">
            <a:extLst>
              <a:ext uri="{FF2B5EF4-FFF2-40B4-BE49-F238E27FC236}">
                <a16:creationId xmlns="" xmlns:a16="http://schemas.microsoft.com/office/drawing/2014/main" id="{106B60A1-08DC-B843-ADDA-2A82DD728C0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23" y="116632"/>
            <a:ext cx="722089" cy="720000"/>
          </a:xfrm>
          <a:prstGeom prst="rect">
            <a:avLst/>
          </a:prstGeom>
          <a:effectLst/>
        </p:spPr>
      </p:pic>
      <p:pic>
        <p:nvPicPr>
          <p:cNvPr id="7" name="Grafik 6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9"/>
          <a:stretch/>
        </p:blipFill>
        <p:spPr>
          <a:xfrm>
            <a:off x="117029" y="289908"/>
            <a:ext cx="713643" cy="72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60000" indent="-360000" algn="l" rtl="0" eaLnBrk="0" fontAlgn="base" hangingPunct="0">
        <a:spcBef>
          <a:spcPts val="0"/>
        </a:spcBef>
        <a:spcAft>
          <a:spcPts val="1800"/>
        </a:spcAft>
        <a:buChar char="•"/>
        <a:defRPr sz="2400" b="1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20000" indent="-360000" algn="l" rtl="0" eaLnBrk="0" fontAlgn="base" hangingPunct="0">
        <a:spcBef>
          <a:spcPts val="0"/>
        </a:spcBef>
        <a:spcAft>
          <a:spcPts val="1200"/>
        </a:spcAft>
        <a:buChar char="–"/>
        <a:defRPr sz="2000" b="1">
          <a:solidFill>
            <a:schemeClr val="tx1"/>
          </a:solidFill>
          <a:latin typeface="+mn-lt"/>
        </a:defRPr>
      </a:lvl2pPr>
      <a:lvl3pPr marL="1080000" indent="-360000" algn="l" rtl="0" eaLnBrk="0" fontAlgn="base" hangingPunct="0">
        <a:spcBef>
          <a:spcPts val="0"/>
        </a:spcBef>
        <a:spcAft>
          <a:spcPts val="120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3pPr>
      <a:lvl4pPr marL="1440000" indent="-360000" algn="l" rtl="0" eaLnBrk="0" fontAlgn="base" hangingPunct="0">
        <a:spcBef>
          <a:spcPts val="0"/>
        </a:spcBef>
        <a:spcAft>
          <a:spcPts val="600"/>
        </a:spcAft>
        <a:buFont typeface="Courier New" panose="02070309020205020404" pitchFamily="49" charset="0"/>
        <a:buChar char="o"/>
        <a:defRPr>
          <a:solidFill>
            <a:schemeClr val="tx1"/>
          </a:solidFill>
          <a:latin typeface="+mn-lt"/>
        </a:defRPr>
      </a:lvl4pPr>
      <a:lvl5pPr marL="1800000" indent="-360000" algn="l" rtl="0" eaLnBrk="0" fontAlgn="base" hangingPunct="0">
        <a:spcBef>
          <a:spcPts val="0"/>
        </a:spcBef>
        <a:spcAft>
          <a:spcPts val="60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EMILYO </a:t>
            </a:r>
            <a:r>
              <a:rPr lang="en-GB" sz="2800" dirty="0" smtClean="0">
                <a:sym typeface="Wingdings" panose="05000000000000000000" pitchFamily="2" charset="2"/>
              </a:rPr>
              <a:t> </a:t>
            </a:r>
            <a:r>
              <a:rPr lang="en-GB" sz="2800" dirty="0" smtClean="0"/>
              <a:t>Common Modules</a:t>
            </a:r>
            <a:br>
              <a:rPr lang="en-GB" sz="2800" dirty="0" smtClean="0"/>
            </a:br>
            <a:r>
              <a:rPr lang="en-GB" sz="1800" dirty="0">
                <a:solidFill>
                  <a:srgbClr val="FF0000"/>
                </a:solidFill>
              </a:rPr>
              <a:t>Overview as of 03 </a:t>
            </a:r>
            <a:r>
              <a:rPr lang="en-GB" sz="1800" dirty="0" smtClean="0">
                <a:solidFill>
                  <a:srgbClr val="FF0000"/>
                </a:solidFill>
              </a:rPr>
              <a:t>December 2022</a:t>
            </a:r>
            <a:endParaRPr lang="en-GB" sz="28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551771"/>
              </p:ext>
            </p:extLst>
          </p:nvPr>
        </p:nvGraphicFramePr>
        <p:xfrm>
          <a:off x="1394885" y="1626840"/>
          <a:ext cx="7749114" cy="5042520"/>
        </p:xfrm>
        <a:graphic>
          <a:graphicData uri="http://schemas.openxmlformats.org/drawingml/2006/table">
            <a:tbl>
              <a:tblPr firstRow="1" firstCol="1" bandRow="1"/>
              <a:tblGrid>
                <a:gridCol w="28170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45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262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57709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0777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40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baseline="0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MS Mincho"/>
                        </a:rPr>
                        <a:t>Common Module</a:t>
                      </a:r>
                      <a:endParaRPr lang="en-GB" sz="1200" baseline="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baseline="0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MS Mincho"/>
                        </a:rPr>
                        <a:t>ECTS</a:t>
                      </a:r>
                      <a:endParaRPr lang="en-GB" sz="1200" baseline="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200" baseline="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baseline="0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MS Mincho"/>
                        </a:rPr>
                        <a:t>Common Module</a:t>
                      </a:r>
                      <a:endParaRPr lang="en-GB" sz="1200" baseline="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b="1" baseline="0" dirty="0">
                          <a:solidFill>
                            <a:srgbClr val="FFFF00"/>
                          </a:solidFill>
                          <a:effectLst/>
                          <a:latin typeface="Arial"/>
                          <a:ea typeface="MS Mincho"/>
                        </a:rPr>
                        <a:t>ECTS</a:t>
                      </a:r>
                      <a:endParaRPr lang="en-GB" sz="1200" baseline="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Advanced Technologies in Borders Surveillance</a:t>
                      </a: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900" b="1" dirty="0" smtClean="0"/>
                        <a:t>IMINT-GEOINT Analysis Course</a:t>
                      </a:r>
                      <a:endParaRPr lang="de-AT" sz="900" b="1" dirty="0"/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900" b="1" dirty="0" smtClean="0"/>
                        <a:t>2</a:t>
                      </a:r>
                      <a:endParaRPr lang="de-AT" sz="900" b="1" dirty="0"/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Aviation English for ICAO LPR</a:t>
                      </a: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3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Individual Personal Development and Meta-Communication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2</a:t>
                      </a:r>
                      <a:endParaRPr lang="en-GB" sz="900" b="1" baseline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Aviation English P1</a:t>
                      </a: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3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Interoperability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6</a:t>
                      </a:r>
                      <a:endParaRPr lang="en-GB" sz="900" b="1" baseline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Aviation English P2</a:t>
                      </a: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3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Irregular Warfare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3</a:t>
                      </a:r>
                      <a:endParaRPr lang="en-GB" sz="900" b="1" baseline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Basic Military English</a:t>
                      </a: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Law of Armed Conflict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2</a:t>
                      </a:r>
                      <a:endParaRPr lang="en-GB" sz="900" b="1" baseline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Battle Physical, Mental and Survival Training</a:t>
                      </a: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3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Leadership &amp; Agility in Complex Environments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2</a:t>
                      </a:r>
                      <a:endParaRPr lang="en-GB" sz="900" b="1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Biosafety and Bioterrorism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baseline="0" noProof="0" dirty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Leadership in Communication </a:t>
                      </a:r>
                      <a:r>
                        <a:rPr lang="en-GB" sz="900" b="1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– </a:t>
                      </a:r>
                      <a:r>
                        <a:rPr lang="en-GB" sz="900" b="1" kern="1200" baseline="0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IMLA</a:t>
                      </a:r>
                      <a:endParaRPr lang="en-GB" sz="900" b="1" kern="1200" baseline="0" noProof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Budget &amp; Finance in EU Defence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Leadership, Motivation and Influence </a:t>
                      </a:r>
                      <a:r>
                        <a:rPr lang="en-GB" sz="900" b="1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– </a:t>
                      </a:r>
                      <a:r>
                        <a:rPr lang="en-GB" sz="900" b="1" kern="1200" baseline="0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IMLA</a:t>
                      </a:r>
                      <a:endParaRPr lang="en-GB" sz="900" b="1" kern="1200" baseline="0" noProof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Close Quarter Battle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3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Maritime Leadership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effectLst/>
                          <a:latin typeface="+mn-lt"/>
                          <a:ea typeface="Calibri"/>
                        </a:rPr>
                        <a:t>2</a:t>
                      </a:r>
                      <a:endParaRPr lang="en-GB" sz="900" b="1" baseline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Common Operating Environment</a:t>
                      </a: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3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Maritime Security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effectLst/>
                          <a:latin typeface="+mn-lt"/>
                          <a:ea typeface="Calibri"/>
                        </a:rPr>
                        <a:t>2</a:t>
                      </a:r>
                      <a:endParaRPr lang="en-GB" sz="900" b="1" baseline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Common Security and Defence Policy</a:t>
                      </a: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Military Ethics (A)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baseline="0" dirty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Comprehensive Approach</a:t>
                      </a: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4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Military Ethics (B)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baseline="0" dirty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CMO/PSO (4 Sub-Modules [A, B, C, D])</a:t>
                      </a: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12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Military Instructor Training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effectLst/>
                          <a:latin typeface="+mn-lt"/>
                          <a:ea typeface="Calibri"/>
                        </a:rPr>
                        <a:t>3</a:t>
                      </a:r>
                      <a:endParaRPr lang="en-GB" sz="900" b="1" baseline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Crisis Management (Military Leadership) – </a:t>
                      </a:r>
                      <a:r>
                        <a:rPr lang="en-GB" sz="900" b="1" kern="1200" baseline="0" noProof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IMLA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Military Leadership (A)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effectLst/>
                          <a:latin typeface="+mn-lt"/>
                          <a:ea typeface="Calibri"/>
                        </a:rPr>
                        <a:t>2</a:t>
                      </a:r>
                      <a:endParaRPr lang="en-GB" sz="900" b="1" baseline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Crises Management Operations (CMO)</a:t>
                      </a: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3</a:t>
                      </a: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Military Leadership (B)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effectLst/>
                          <a:latin typeface="+mn-lt"/>
                          <a:ea typeface="Calibri"/>
                        </a:rPr>
                        <a:t>2</a:t>
                      </a:r>
                      <a:endParaRPr lang="en-GB" sz="900" b="1" baseline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Cross Cultural Communication</a:t>
                      </a: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Military Leadership (C)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effectLst/>
                          <a:latin typeface="+mn-lt"/>
                          <a:ea typeface="Calibri"/>
                        </a:rPr>
                        <a:t>4</a:t>
                      </a:r>
                      <a:endParaRPr lang="en-GB" sz="900" b="1" baseline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CSDP-Olympiad</a:t>
                      </a: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Military Strategy and Security in the Baltic Sea Region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effectLst/>
                          <a:latin typeface="+mn-lt"/>
                          <a:ea typeface="Calibri"/>
                        </a:rPr>
                        <a:t>3</a:t>
                      </a:r>
                      <a:endParaRPr lang="en-GB" sz="900" b="1" baseline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Cultural Awareness</a:t>
                      </a: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Senior Cadets’ Seminar on Leadership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1.5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Cyber Security</a:t>
                      </a: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Small Unit Tactics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effectLst/>
                          <a:latin typeface="+mn-lt"/>
                          <a:ea typeface="Calibri"/>
                        </a:rPr>
                        <a:t>4</a:t>
                      </a:r>
                      <a:endParaRPr lang="en-GB" sz="900" b="1" baseline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Defence and Security Economics</a:t>
                      </a: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4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Social Engineering Protection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Digital Leadership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3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Space Applications for Security and Defence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baseline="0" dirty="0">
                          <a:effectLst/>
                          <a:latin typeface="+mn-lt"/>
                          <a:ea typeface="Times New Roman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Electronic Warfare</a:t>
                      </a: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Stress Management </a:t>
                      </a:r>
                      <a:r>
                        <a:rPr lang="en-GB" sz="900" b="1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– </a:t>
                      </a:r>
                      <a:r>
                        <a:rPr lang="en-GB" sz="900" b="1" kern="1200" baseline="0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IMLA</a:t>
                      </a:r>
                      <a:endParaRPr lang="en-GB" sz="900" b="1" kern="1200" baseline="0" noProof="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English for Aircraft Maintenance SET P1</a:t>
                      </a: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3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Troop Leading Procedures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English for Aircraft Maintenance SET P2</a:t>
                      </a: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3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Technologies in Cyber Security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English for Aircraft Maintenance SET P3</a:t>
                      </a:r>
                      <a:endParaRPr lang="en-GB" sz="900" b="1" baseline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72000" marR="28365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3</a:t>
                      </a:r>
                      <a:endParaRPr lang="en-GB" sz="900" b="1" baseline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Unmanned</a:t>
                      </a: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Aerial Systems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English for Aviation Security Personnel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</a:rPr>
                        <a:t>3</a:t>
                      </a:r>
                      <a:endParaRPr lang="en-GB" sz="900" b="1" baseline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Winter Warfare Basic Module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Fighting In Built Up Area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baseline="0" dirty="0">
                          <a:effectLst/>
                          <a:latin typeface="+mn-lt"/>
                          <a:ea typeface="Times New Roman"/>
                        </a:rPr>
                        <a:t>3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AT" sz="900" b="1" dirty="0" smtClean="0"/>
                        <a:t>(NCN/Intern) Aerospace Technology (PL / MUT)</a:t>
                      </a:r>
                      <a:endParaRPr lang="de-AT" sz="900" b="1" dirty="0"/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900" b="1" dirty="0" smtClean="0"/>
                        <a:t>(8)</a:t>
                      </a:r>
                      <a:endParaRPr lang="de-AT" sz="900" b="1" dirty="0"/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900" b="1" dirty="0" smtClean="0"/>
                        <a:t>Gender Perspectives in Security and Defence</a:t>
                      </a:r>
                      <a:endParaRPr lang="de-AT" sz="900" b="1" dirty="0"/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900" b="1" dirty="0" smtClean="0"/>
                        <a:t>2</a:t>
                      </a:r>
                      <a:endParaRPr lang="de-AT" sz="900" b="1" dirty="0"/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(NCM/Intern) Armament and Missile Technology (PL / MUT)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(8)</a:t>
                      </a: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How to meet the Media</a:t>
                      </a: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 </a:t>
                      </a: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+mn-cs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/>
                        </a:rPr>
                        <a:t>Total: </a:t>
                      </a:r>
                      <a:r>
                        <a:rPr lang="en-GB" sz="1200" b="1" baseline="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/>
                        </a:rPr>
                        <a:t>55</a:t>
                      </a:r>
                      <a:endParaRPr lang="en-GB" sz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72000" marR="0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/>
                        </a:rPr>
                        <a:t>146.5</a:t>
                      </a:r>
                      <a:endParaRPr lang="en-GB" sz="1200" baseline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28365" marR="28365" marT="13938" marB="1393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572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337</Words>
  <Application>Microsoft Office PowerPoint</Application>
  <PresentationFormat>Bildschirmpräsentation (4:3)</PresentationFormat>
  <Paragraphs>121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Standarddesign</vt:lpstr>
      <vt:lpstr>EMILYO  Common Modules Overview as of 03 December 2022</vt:lpstr>
    </vt:vector>
  </TitlesOfParts>
  <Company>ECDL Trainer Schulversion Software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lecture</dc:title>
  <dc:creator>Harry</dc:creator>
  <cp:lastModifiedBy>Dr. Harald GELL, MSc, MSD, MBA</cp:lastModifiedBy>
  <cp:revision>563</cp:revision>
  <cp:lastPrinted>2017-02-14T07:02:11Z</cp:lastPrinted>
  <dcterms:created xsi:type="dcterms:W3CDTF">2009-07-10T17:32:08Z</dcterms:created>
  <dcterms:modified xsi:type="dcterms:W3CDTF">2022-12-03T16:44:15Z</dcterms:modified>
</cp:coreProperties>
</file>